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 roundtripDataSignature="AMtx7mjiYFhYx1BQ3mo5M532A+GhKFCF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customschemas.google.com/relationships/presentationmetadata" Target="meta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Arial"/>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0"/>
          <p:cNvSpPr txBox="1"/>
          <p:nvPr>
            <p:ph idx="1" type="subTitle"/>
          </p:nvPr>
        </p:nvSpPr>
        <p:spPr>
          <a:xfrm>
            <a:off x="1370693" y="377348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4" name="Google Shape;14;p1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8" name="Shape 88"/>
        <p:cNvGrpSpPr/>
        <p:nvPr/>
      </p:nvGrpSpPr>
      <p:grpSpPr>
        <a:xfrm>
          <a:off x="0" y="0"/>
          <a:ext cx="0" cy="0"/>
          <a:chOff x="0" y="0"/>
          <a:chExt cx="0" cy="0"/>
        </a:xfrm>
      </p:grpSpPr>
      <p:pic>
        <p:nvPicPr>
          <p:cNvPr descr="Slate-V2-HD-panoPhotoInset.png" id="89" name="Google Shape;89;p20"/>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90" name="Google Shape;90;p20"/>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Arial"/>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0"/>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4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Arial"/>
                <a:ea typeface="Arial"/>
                <a:cs typeface="Arial"/>
                <a:sym typeface="Arial"/>
              </a:defRPr>
            </a:lvl9pPr>
          </a:lstStyle>
          <a:p/>
        </p:txBody>
      </p:sp>
      <p:sp>
        <p:nvSpPr>
          <p:cNvPr id="92" name="Google Shape;92;p20"/>
          <p:cNvSpPr txBox="1"/>
          <p:nvPr>
            <p:ph idx="1" type="body"/>
          </p:nvPr>
        </p:nvSpPr>
        <p:spPr>
          <a:xfrm>
            <a:off x="913795" y="5247728"/>
            <a:ext cx="10353762" cy="543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3" name="Google Shape;93;p2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6" name="Shape 96"/>
        <p:cNvGrpSpPr/>
        <p:nvPr/>
      </p:nvGrpSpPr>
      <p:grpSpPr>
        <a:xfrm>
          <a:off x="0" y="0"/>
          <a:ext cx="0" cy="0"/>
          <a:chOff x="0" y="0"/>
          <a:chExt cx="0" cy="0"/>
        </a:xfrm>
      </p:grpSpPr>
      <p:sp>
        <p:nvSpPr>
          <p:cNvPr id="97" name="Google Shape;97;p21"/>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000"/>
              <a:buFont typeface="Arial"/>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1"/>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9" name="Google Shape;99;p2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2" name="Shape 102"/>
        <p:cNvGrpSpPr/>
        <p:nvPr/>
      </p:nvGrpSpPr>
      <p:grpSpPr>
        <a:xfrm>
          <a:off x="0" y="0"/>
          <a:ext cx="0" cy="0"/>
          <a:chOff x="0" y="0"/>
          <a:chExt cx="0" cy="0"/>
        </a:xfrm>
      </p:grpSpPr>
      <p:sp>
        <p:nvSpPr>
          <p:cNvPr id="103" name="Google Shape;103;p22"/>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Arial"/>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2"/>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lnSpc>
                <a:spcPct val="110000"/>
              </a:lnSpc>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5" name="Google Shape;105;p22"/>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6" name="Google Shape;106;p2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22"/>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Arial"/>
              <a:buNone/>
            </a:pPr>
            <a:r>
              <a:rPr b="0" lang="en-US" sz="8000" cap="none">
                <a:solidFill>
                  <a:schemeClr val="lt1"/>
                </a:solidFill>
                <a:latin typeface="Arial"/>
                <a:ea typeface="Arial"/>
                <a:cs typeface="Arial"/>
                <a:sym typeface="Arial"/>
              </a:rPr>
              <a:t>“</a:t>
            </a:r>
            <a:endParaRPr/>
          </a:p>
        </p:txBody>
      </p:sp>
      <p:sp>
        <p:nvSpPr>
          <p:cNvPr id="110" name="Google Shape;110;p22"/>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US" sz="8000" cap="none">
                <a:solidFill>
                  <a:schemeClr val="l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1" name="Shape 111"/>
        <p:cNvGrpSpPr/>
        <p:nvPr/>
      </p:nvGrpSpPr>
      <p:grpSpPr>
        <a:xfrm>
          <a:off x="0" y="0"/>
          <a:ext cx="0" cy="0"/>
          <a:chOff x="0" y="0"/>
          <a:chExt cx="0" cy="0"/>
        </a:xfrm>
      </p:grpSpPr>
      <p:sp>
        <p:nvSpPr>
          <p:cNvPr id="112" name="Google Shape;112;p23"/>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3200"/>
              <a:buFont typeface="Arial"/>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3"/>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14" name="Google Shape;114;p2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17" name="Shape 117"/>
        <p:cNvGrpSpPr/>
        <p:nvPr/>
      </p:nvGrpSpPr>
      <p:grpSpPr>
        <a:xfrm>
          <a:off x="0" y="0"/>
          <a:ext cx="0" cy="0"/>
          <a:chOff x="0" y="0"/>
          <a:chExt cx="0" cy="0"/>
        </a:xfrm>
      </p:grpSpPr>
      <p:sp>
        <p:nvSpPr>
          <p:cNvPr id="118" name="Google Shape;118;p2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4"/>
          <p:cNvSpPr txBox="1"/>
          <p:nvPr>
            <p:ph idx="1" type="body"/>
          </p:nvPr>
        </p:nvSpPr>
        <p:spPr>
          <a:xfrm>
            <a:off x="913795"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0" name="Google Shape;120;p24"/>
          <p:cNvSpPr txBox="1"/>
          <p:nvPr>
            <p:ph idx="2" type="body"/>
          </p:nvPr>
        </p:nvSpPr>
        <p:spPr>
          <a:xfrm>
            <a:off x="91379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1" name="Google Shape;121;p24"/>
          <p:cNvSpPr txBox="1"/>
          <p:nvPr>
            <p:ph idx="3" type="body"/>
          </p:nvPr>
        </p:nvSpPr>
        <p:spPr>
          <a:xfrm>
            <a:off x="4446711" y="1885949"/>
            <a:ext cx="3300984" cy="7647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2" name="Google Shape;122;p24"/>
          <p:cNvSpPr txBox="1"/>
          <p:nvPr>
            <p:ph idx="4" type="body"/>
          </p:nvPr>
        </p:nvSpPr>
        <p:spPr>
          <a:xfrm>
            <a:off x="444143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3" name="Google Shape;123;p24"/>
          <p:cNvSpPr txBox="1"/>
          <p:nvPr>
            <p:ph idx="5" type="body"/>
          </p:nvPr>
        </p:nvSpPr>
        <p:spPr>
          <a:xfrm>
            <a:off x="7966572"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4" name="Google Shape;124;p24"/>
          <p:cNvSpPr txBox="1"/>
          <p:nvPr>
            <p:ph idx="6" type="body"/>
          </p:nvPr>
        </p:nvSpPr>
        <p:spPr>
          <a:xfrm>
            <a:off x="7966572" y="2768110"/>
            <a:ext cx="3300984" cy="302308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5" name="Google Shape;125;p2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 name="Shape 17"/>
        <p:cNvGrpSpPr/>
        <p:nvPr/>
      </p:nvGrpSpPr>
      <p:grpSpPr>
        <a:xfrm>
          <a:off x="0" y="0"/>
          <a:ext cx="0" cy="0"/>
          <a:chOff x="0" y="0"/>
          <a:chExt cx="0" cy="0"/>
        </a:xfrm>
      </p:grpSpPr>
      <p:pic>
        <p:nvPicPr>
          <p:cNvPr descr="Slate-V2-HD-vertPhotoInset.png" id="18" name="Google Shape;18;p11"/>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19" name="Google Shape;19;p11"/>
          <p:cNvSpPr txBox="1"/>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lnSpc>
                <a:spcPct val="90000"/>
              </a:lnSpc>
              <a:spcBef>
                <a:spcPts val="0"/>
              </a:spcBef>
              <a:spcAft>
                <a:spcPts val="0"/>
              </a:spcAft>
              <a:buClr>
                <a:schemeClr val="lt2"/>
              </a:buClr>
              <a:buSzPts val="3200"/>
              <a:buFont typeface="Arial"/>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21" name="Google Shape;21;p11"/>
          <p:cNvSpPr txBox="1"/>
          <p:nvPr>
            <p:ph idx="1" type="body"/>
          </p:nvPr>
        </p:nvSpPr>
        <p:spPr>
          <a:xfrm>
            <a:off x="1473698" y="2679699"/>
            <a:ext cx="4588094" cy="313569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22" name="Google Shape;22;p1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2"/>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8" name="Google Shape;28;p1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31" name="Shape 31"/>
        <p:cNvGrpSpPr/>
        <p:nvPr/>
      </p:nvGrpSpPr>
      <p:grpSpPr>
        <a:xfrm>
          <a:off x="0" y="0"/>
          <a:ext cx="0" cy="0"/>
          <a:chOff x="0" y="0"/>
          <a:chExt cx="0" cy="0"/>
        </a:xfrm>
      </p:grpSpPr>
      <p:pic>
        <p:nvPicPr>
          <p:cNvPr descr="Slate-V2-HD-3colPhotoInset.png" id="32" name="Google Shape;32;p13"/>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33" name="Google Shape;33;p13"/>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34" name="Google Shape;34;p13"/>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35" name="Google Shape;35;p13"/>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3"/>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37" name="Google Shape;37;p13"/>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38" name="Google Shape;38;p13"/>
          <p:cNvSpPr txBox="1"/>
          <p:nvPr>
            <p:ph idx="3" type="body"/>
          </p:nvPr>
        </p:nvSpPr>
        <p:spPr>
          <a:xfrm>
            <a:off x="913795" y="4572443"/>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39" name="Google Shape;39;p13"/>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0" name="Google Shape;40;p13"/>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41" name="Google Shape;41;p13"/>
          <p:cNvSpPr txBox="1"/>
          <p:nvPr>
            <p:ph idx="6" type="body"/>
          </p:nvPr>
        </p:nvSpPr>
        <p:spPr>
          <a:xfrm>
            <a:off x="4441435"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42" name="Google Shape;42;p13"/>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3" name="Google Shape;43;p13"/>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lnSpc>
                <a:spcPct val="110000"/>
              </a:lnSpc>
              <a:spcBef>
                <a:spcPts val="32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Arial"/>
                <a:ea typeface="Arial"/>
                <a:cs typeface="Arial"/>
                <a:sym typeface="Arial"/>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Arial"/>
                <a:ea typeface="Arial"/>
                <a:cs typeface="Arial"/>
                <a:sym typeface="Arial"/>
              </a:defRPr>
            </a:lvl9pPr>
          </a:lstStyle>
          <a:p/>
        </p:txBody>
      </p:sp>
      <p:sp>
        <p:nvSpPr>
          <p:cNvPr id="44" name="Google Shape;44;p13"/>
          <p:cNvSpPr txBox="1"/>
          <p:nvPr>
            <p:ph idx="9" type="body"/>
          </p:nvPr>
        </p:nvSpPr>
        <p:spPr>
          <a:xfrm>
            <a:off x="7966572"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45" name="Google Shape;45;p1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8" name="Shape 48"/>
        <p:cNvGrpSpPr/>
        <p:nvPr/>
      </p:nvGrpSpPr>
      <p:grpSpPr>
        <a:xfrm>
          <a:off x="0" y="0"/>
          <a:ext cx="0" cy="0"/>
          <a:chOff x="0" y="0"/>
          <a:chExt cx="0" cy="0"/>
        </a:xfrm>
      </p:grpSpPr>
      <p:sp>
        <p:nvSpPr>
          <p:cNvPr id="49" name="Google Shape;49;p14"/>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Arial"/>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4"/>
          <p:cNvSpPr txBox="1"/>
          <p:nvPr>
            <p:ph idx="1" type="body"/>
          </p:nvPr>
        </p:nvSpPr>
        <p:spPr>
          <a:xfrm>
            <a:off x="4855633" y="609600"/>
            <a:ext cx="6411924" cy="508000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1" name="Google Shape;51;p14"/>
          <p:cNvSpPr txBox="1"/>
          <p:nvPr>
            <p:ph idx="2" type="body"/>
          </p:nvPr>
        </p:nvSpPr>
        <p:spPr>
          <a:xfrm>
            <a:off x="913795" y="2673351"/>
            <a:ext cx="3706889" cy="30162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52" name="Google Shape;52;p1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15"/>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000"/>
              <a:buFont typeface="Arial"/>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p:nvPr>
            <p:ph idx="1" type="body"/>
          </p:nvPr>
        </p:nvSpPr>
        <p:spPr>
          <a:xfrm>
            <a:off x="1295401" y="3763439"/>
            <a:ext cx="9590550" cy="133349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58" name="Google Shape;58;p1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16"/>
          <p:cNvSpPr txBox="1"/>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
          <p:cNvSpPr txBox="1"/>
          <p:nvPr>
            <p:ph idx="1" type="body"/>
          </p:nvPr>
        </p:nvSpPr>
        <p:spPr>
          <a:xfrm>
            <a:off x="913795" y="2076450"/>
            <a:ext cx="4856841" cy="362267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4" name="Google Shape;64;p16"/>
          <p:cNvSpPr txBox="1"/>
          <p:nvPr>
            <p:ph idx="2" type="body"/>
          </p:nvPr>
        </p:nvSpPr>
        <p:spPr>
          <a:xfrm>
            <a:off x="6410716" y="2076451"/>
            <a:ext cx="4856841" cy="36226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5" name="Google Shape;65;p1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 name="Shape 68"/>
        <p:cNvGrpSpPr/>
        <p:nvPr/>
      </p:nvGrpSpPr>
      <p:grpSpPr>
        <a:xfrm>
          <a:off x="0" y="0"/>
          <a:ext cx="0" cy="0"/>
          <a:chOff x="0" y="0"/>
          <a:chExt cx="0" cy="0"/>
        </a:xfrm>
      </p:grpSpPr>
      <p:pic>
        <p:nvPicPr>
          <p:cNvPr descr="Slate-V2-HD-compPhotoInset.png" id="69" name="Google Shape;69;p17"/>
          <p:cNvPicPr preferRelativeResize="0"/>
          <p:nvPr/>
        </p:nvPicPr>
        <p:blipFill rotWithShape="1">
          <a:blip r:embed="rId2">
            <a:alphaModFix/>
          </a:blip>
          <a:srcRect b="0" l="0" r="0" t="0"/>
          <a:stretch/>
        </p:blipFill>
        <p:spPr>
          <a:xfrm>
            <a:off x="913795" y="1734506"/>
            <a:ext cx="5029200" cy="4099959"/>
          </a:xfrm>
          <a:prstGeom prst="rect">
            <a:avLst/>
          </a:prstGeom>
          <a:noFill/>
          <a:ln>
            <a:noFill/>
          </a:ln>
        </p:spPr>
      </p:pic>
      <p:pic>
        <p:nvPicPr>
          <p:cNvPr descr="Slate-V2-HD-compPhotoInset.png" id="70" name="Google Shape;70;p17"/>
          <p:cNvPicPr preferRelativeResize="0"/>
          <p:nvPr/>
        </p:nvPicPr>
        <p:blipFill rotWithShape="1">
          <a:blip r:embed="rId2">
            <a:alphaModFix/>
          </a:blip>
          <a:srcRect b="0" l="0" r="0" t="0"/>
          <a:stretch/>
        </p:blipFill>
        <p:spPr>
          <a:xfrm>
            <a:off x="6238357" y="1734506"/>
            <a:ext cx="5029200" cy="4099959"/>
          </a:xfrm>
          <a:prstGeom prst="rect">
            <a:avLst/>
          </a:prstGeom>
          <a:noFill/>
          <a:ln>
            <a:noFill/>
          </a:ln>
        </p:spPr>
      </p:pic>
      <p:sp>
        <p:nvSpPr>
          <p:cNvPr id="71" name="Google Shape;71;p1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6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 type="body"/>
          </p:nvPr>
        </p:nvSpPr>
        <p:spPr>
          <a:xfrm>
            <a:off x="1046013" y="1855153"/>
            <a:ext cx="4764764" cy="69249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73" name="Google Shape;73;p17"/>
          <p:cNvSpPr txBox="1"/>
          <p:nvPr>
            <p:ph idx="2" type="body"/>
          </p:nvPr>
        </p:nvSpPr>
        <p:spPr>
          <a:xfrm>
            <a:off x="1046013" y="2702103"/>
            <a:ext cx="4764764"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74" name="Google Shape;74;p17"/>
          <p:cNvSpPr txBox="1"/>
          <p:nvPr>
            <p:ph idx="3" type="body"/>
          </p:nvPr>
        </p:nvSpPr>
        <p:spPr>
          <a:xfrm>
            <a:off x="6363166" y="1855152"/>
            <a:ext cx="4779582" cy="69249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75" name="Google Shape;75;p17"/>
          <p:cNvSpPr txBox="1"/>
          <p:nvPr>
            <p:ph idx="4" type="body"/>
          </p:nvPr>
        </p:nvSpPr>
        <p:spPr>
          <a:xfrm>
            <a:off x="6363167" y="2702103"/>
            <a:ext cx="4779581"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76" name="Google Shape;76;p1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9"/>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600"/>
              <a:buFont typeface="Arial"/>
              <a:buNone/>
              <a:defRPr b="0" i="0" sz="46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9"/>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30835" lvl="0" marL="457200" marR="0" rtl="0" algn="l">
              <a:lnSpc>
                <a:spcPct val="110000"/>
              </a:lnSpc>
              <a:spcBef>
                <a:spcPts val="460"/>
              </a:spcBef>
              <a:spcAft>
                <a:spcPts val="0"/>
              </a:spcAft>
              <a:buClr>
                <a:schemeClr val="lt2"/>
              </a:buClr>
              <a:buSzPts val="1610"/>
              <a:buFont typeface="Noto Sans Symbols"/>
              <a:buChar char="◈"/>
              <a:defRPr b="0" i="0" sz="2300" u="none" cap="none" strike="noStrike">
                <a:solidFill>
                  <a:schemeClr val="lt2"/>
                </a:solidFill>
                <a:latin typeface="Arial"/>
                <a:ea typeface="Arial"/>
                <a:cs typeface="Arial"/>
                <a:sym typeface="Arial"/>
              </a:defRPr>
            </a:lvl1pPr>
            <a:lvl2pPr indent="-321944" lvl="1" marL="914400" marR="0" rtl="0" algn="l">
              <a:spcBef>
                <a:spcPts val="600"/>
              </a:spcBef>
              <a:spcAft>
                <a:spcPts val="0"/>
              </a:spcAft>
              <a:buClr>
                <a:schemeClr val="lt2"/>
              </a:buClr>
              <a:buSzPts val="1470"/>
              <a:buFont typeface="Noto Sans Symbols"/>
              <a:buChar char="🞚"/>
              <a:defRPr b="0" i="0" sz="2100" u="none" cap="none" strike="noStrike">
                <a:solidFill>
                  <a:schemeClr val="lt2"/>
                </a:solidFill>
                <a:latin typeface="Arial"/>
                <a:ea typeface="Arial"/>
                <a:cs typeface="Arial"/>
                <a:sym typeface="Arial"/>
              </a:defRPr>
            </a:lvl2pPr>
            <a:lvl3pPr indent="-308610" lvl="2" marL="13716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Arial"/>
                <a:ea typeface="Arial"/>
                <a:cs typeface="Arial"/>
                <a:sym typeface="Arial"/>
              </a:defRPr>
            </a:lvl3pPr>
            <a:lvl4pPr indent="-299719" lvl="3" marL="18288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Arial"/>
                <a:ea typeface="Arial"/>
                <a:cs typeface="Arial"/>
                <a:sym typeface="Arial"/>
              </a:defRPr>
            </a:lvl4pPr>
            <a:lvl5pPr indent="-299720" lvl="4" marL="22860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Arial"/>
                <a:ea typeface="Arial"/>
                <a:cs typeface="Arial"/>
                <a:sym typeface="Arial"/>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9pPr>
          </a:lstStyle>
          <a:p/>
        </p:txBody>
      </p:sp>
      <p:sp>
        <p:nvSpPr>
          <p:cNvPr id="8" name="Google Shape;8;p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F2F2F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2F2F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F2F2F2"/>
                </a:solidFill>
                <a:latin typeface="Arial"/>
                <a:ea typeface="Arial"/>
                <a:cs typeface="Arial"/>
                <a:sym typeface="Arial"/>
              </a:defRPr>
            </a:lvl1pPr>
            <a:lvl2pPr indent="0" lvl="1" marL="0" marR="0" rtl="0" algn="r">
              <a:spcBef>
                <a:spcPts val="0"/>
              </a:spcBef>
              <a:buNone/>
              <a:defRPr b="0" i="0" sz="1100" u="none" cap="none" strike="noStrike">
                <a:solidFill>
                  <a:srgbClr val="F2F2F2"/>
                </a:solidFill>
                <a:latin typeface="Arial"/>
                <a:ea typeface="Arial"/>
                <a:cs typeface="Arial"/>
                <a:sym typeface="Arial"/>
              </a:defRPr>
            </a:lvl2pPr>
            <a:lvl3pPr indent="0" lvl="2" marL="0" marR="0" rtl="0" algn="r">
              <a:spcBef>
                <a:spcPts val="0"/>
              </a:spcBef>
              <a:buNone/>
              <a:defRPr b="0" i="0" sz="1100" u="none" cap="none" strike="noStrike">
                <a:solidFill>
                  <a:srgbClr val="F2F2F2"/>
                </a:solidFill>
                <a:latin typeface="Arial"/>
                <a:ea typeface="Arial"/>
                <a:cs typeface="Arial"/>
                <a:sym typeface="Arial"/>
              </a:defRPr>
            </a:lvl3pPr>
            <a:lvl4pPr indent="0" lvl="3" marL="0" marR="0" rtl="0" algn="r">
              <a:spcBef>
                <a:spcPts val="0"/>
              </a:spcBef>
              <a:buNone/>
              <a:defRPr b="0" i="0" sz="1100" u="none" cap="none" strike="noStrike">
                <a:solidFill>
                  <a:srgbClr val="F2F2F2"/>
                </a:solidFill>
                <a:latin typeface="Arial"/>
                <a:ea typeface="Arial"/>
                <a:cs typeface="Arial"/>
                <a:sym typeface="Arial"/>
              </a:defRPr>
            </a:lvl4pPr>
            <a:lvl5pPr indent="0" lvl="4" marL="0" marR="0" rtl="0" algn="r">
              <a:spcBef>
                <a:spcPts val="0"/>
              </a:spcBef>
              <a:buNone/>
              <a:defRPr b="0" i="0" sz="1100" u="none" cap="none" strike="noStrike">
                <a:solidFill>
                  <a:srgbClr val="F2F2F2"/>
                </a:solidFill>
                <a:latin typeface="Arial"/>
                <a:ea typeface="Arial"/>
                <a:cs typeface="Arial"/>
                <a:sym typeface="Arial"/>
              </a:defRPr>
            </a:lvl5pPr>
            <a:lvl6pPr indent="0" lvl="5" marL="0" marR="0" rtl="0" algn="r">
              <a:spcBef>
                <a:spcPts val="0"/>
              </a:spcBef>
              <a:buNone/>
              <a:defRPr b="0" i="0" sz="1100" u="none" cap="none" strike="noStrike">
                <a:solidFill>
                  <a:srgbClr val="F2F2F2"/>
                </a:solidFill>
                <a:latin typeface="Arial"/>
                <a:ea typeface="Arial"/>
                <a:cs typeface="Arial"/>
                <a:sym typeface="Arial"/>
              </a:defRPr>
            </a:lvl6pPr>
            <a:lvl7pPr indent="0" lvl="6" marL="0" marR="0" rtl="0" algn="r">
              <a:spcBef>
                <a:spcPts val="0"/>
              </a:spcBef>
              <a:buNone/>
              <a:defRPr b="0" i="0" sz="1100" u="none" cap="none" strike="noStrike">
                <a:solidFill>
                  <a:srgbClr val="F2F2F2"/>
                </a:solidFill>
                <a:latin typeface="Arial"/>
                <a:ea typeface="Arial"/>
                <a:cs typeface="Arial"/>
                <a:sym typeface="Arial"/>
              </a:defRPr>
            </a:lvl7pPr>
            <a:lvl8pPr indent="0" lvl="7" marL="0" marR="0" rtl="0" algn="r">
              <a:spcBef>
                <a:spcPts val="0"/>
              </a:spcBef>
              <a:buNone/>
              <a:defRPr b="0" i="0" sz="1100" u="none" cap="none" strike="noStrike">
                <a:solidFill>
                  <a:srgbClr val="F2F2F2"/>
                </a:solidFill>
                <a:latin typeface="Arial"/>
                <a:ea typeface="Arial"/>
                <a:cs typeface="Arial"/>
                <a:sym typeface="Arial"/>
              </a:defRPr>
            </a:lvl8pPr>
            <a:lvl9pPr indent="0" lvl="8" marL="0" marR="0" rtl="0" algn="r">
              <a:spcBef>
                <a:spcPts val="0"/>
              </a:spcBef>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jp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pic>
        <p:nvPicPr>
          <p:cNvPr descr="A picture containing large, sitting, white, numbers" id="132" name="Google Shape;132;p1"/>
          <p:cNvPicPr preferRelativeResize="0"/>
          <p:nvPr/>
        </p:nvPicPr>
        <p:blipFill rotWithShape="1">
          <a:blip r:embed="rId4">
            <a:alphaModFix/>
          </a:blip>
          <a:srcRect b="0" l="0" r="0" t="0"/>
          <a:stretch/>
        </p:blipFill>
        <p:spPr>
          <a:xfrm>
            <a:off x="322" y="0"/>
            <a:ext cx="12191356" cy="6858000"/>
          </a:xfrm>
          <a:prstGeom prst="rect">
            <a:avLst/>
          </a:prstGeom>
          <a:noFill/>
          <a:ln>
            <a:noFill/>
          </a:ln>
        </p:spPr>
      </p:pic>
      <p:sp>
        <p:nvSpPr>
          <p:cNvPr id="133" name="Google Shape;133;p1"/>
          <p:cNvSpPr/>
          <p:nvPr/>
        </p:nvSpPr>
        <p:spPr>
          <a:xfrm rot="5400000">
            <a:off x="7131809" y="1385982"/>
            <a:ext cx="4031414" cy="4100418"/>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b="0" l="0" r="0" t="0"/>
            </a:stretch>
          </a:blipFill>
          <a:ln>
            <a:noFill/>
          </a:ln>
          <a:effectLst>
            <a:outerShdw blurRad="50800" rotWithShape="0" algn="tl" dir="5400000" dist="38100">
              <a:srgbClr val="000000">
                <a:alpha val="42745"/>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 name="Google Shape;134;p1"/>
          <p:cNvSpPr txBox="1"/>
          <p:nvPr>
            <p:ph type="ctrTitle"/>
          </p:nvPr>
        </p:nvSpPr>
        <p:spPr>
          <a:xfrm>
            <a:off x="7389962" y="1673524"/>
            <a:ext cx="3485073" cy="242050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000"/>
              <a:buFont typeface="Arial"/>
              <a:buNone/>
            </a:pPr>
            <a:r>
              <a:rPr lang="en-US" sz="4000"/>
              <a:t>Data Science </a:t>
            </a:r>
            <a:endParaRPr/>
          </a:p>
        </p:txBody>
      </p:sp>
      <p:sp>
        <p:nvSpPr>
          <p:cNvPr id="135" name="Google Shape;135;p1"/>
          <p:cNvSpPr txBox="1"/>
          <p:nvPr>
            <p:ph idx="1" type="subTitle"/>
          </p:nvPr>
        </p:nvSpPr>
        <p:spPr>
          <a:xfrm>
            <a:off x="7389965" y="4157933"/>
            <a:ext cx="3485072" cy="10265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610"/>
              <a:buNone/>
            </a:pPr>
            <a:r>
              <a:rPr lang="en-US" sz="2300">
                <a:solidFill>
                  <a:srgbClr val="5792BA"/>
                </a:solidFill>
              </a:rPr>
              <a:t>She Became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person holding a sign&#10;&#10;Description automatically generated" id="141" name="Google Shape;141;p2"/>
          <p:cNvPicPr preferRelativeResize="0"/>
          <p:nvPr>
            <p:ph idx="2" type="pic"/>
          </p:nvPr>
        </p:nvPicPr>
        <p:blipFill rotWithShape="1">
          <a:blip r:embed="rId4">
            <a:alphaModFix/>
          </a:blip>
          <a:srcRect b="-1" l="20334" r="20331" t="0"/>
          <a:stretch/>
        </p:blipFill>
        <p:spPr>
          <a:xfrm>
            <a:off x="0" y="10"/>
            <a:ext cx="6257025" cy="6857990"/>
          </a:xfrm>
          <a:prstGeom prst="rect">
            <a:avLst/>
          </a:prstGeom>
          <a:noFill/>
          <a:ln>
            <a:noFill/>
          </a:ln>
          <a:effectLst>
            <a:outerShdw blurRad="38100" dir="4440000" dist="25400">
              <a:srgbClr val="000000">
                <a:alpha val="35686"/>
              </a:srgbClr>
            </a:outerShdw>
          </a:effectLst>
        </p:spPr>
      </p:pic>
      <p:pic>
        <p:nvPicPr>
          <p:cNvPr id="142" name="Google Shape;142;p2"/>
          <p:cNvPicPr preferRelativeResize="0"/>
          <p:nvPr/>
        </p:nvPicPr>
        <p:blipFill rotWithShape="1">
          <a:blip r:embed="rId5">
            <a:alphaModFix/>
          </a:blip>
          <a:srcRect b="1446" l="0" r="2806" t="964"/>
          <a:stretch/>
        </p:blipFill>
        <p:spPr>
          <a:xfrm>
            <a:off x="6257026" y="1"/>
            <a:ext cx="5934973" cy="6858000"/>
          </a:xfrm>
          <a:prstGeom prst="rect">
            <a:avLst/>
          </a:prstGeom>
          <a:noFill/>
          <a:ln>
            <a:noFill/>
          </a:ln>
        </p:spPr>
      </p:pic>
      <p:sp>
        <p:nvSpPr>
          <p:cNvPr id="143" name="Google Shape;143;p2"/>
          <p:cNvSpPr txBox="1"/>
          <p:nvPr>
            <p:ph type="title"/>
          </p:nvPr>
        </p:nvSpPr>
        <p:spPr>
          <a:xfrm>
            <a:off x="6900493" y="609600"/>
            <a:ext cx="4538124" cy="97045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3200"/>
              <a:buFont typeface="Arial"/>
              <a:buNone/>
            </a:pPr>
            <a:r>
              <a:rPr lang="en-US"/>
              <a:t>About Me</a:t>
            </a:r>
            <a:endParaRPr/>
          </a:p>
        </p:txBody>
      </p:sp>
      <p:sp>
        <p:nvSpPr>
          <p:cNvPr id="144" name="Google Shape;144;p2"/>
          <p:cNvSpPr txBox="1"/>
          <p:nvPr>
            <p:ph idx="1" type="body"/>
          </p:nvPr>
        </p:nvSpPr>
        <p:spPr>
          <a:xfrm>
            <a:off x="6900493" y="1732449"/>
            <a:ext cx="4403596"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92500" lnSpcReduction="20000"/>
          </a:bodyPr>
          <a:lstStyle/>
          <a:p>
            <a:pPr indent="-285750" lvl="0" marL="285750" rtl="0" algn="l">
              <a:lnSpc>
                <a:spcPct val="100000"/>
              </a:lnSpc>
              <a:spcBef>
                <a:spcPts val="0"/>
              </a:spcBef>
              <a:spcAft>
                <a:spcPts val="0"/>
              </a:spcAft>
              <a:buSzPct val="70000"/>
              <a:buFont typeface="Courier New"/>
              <a:buChar char="o"/>
            </a:pPr>
            <a:r>
              <a:rPr b="1" lang="en-US" sz="1800"/>
              <a:t>Hometown: </a:t>
            </a:r>
            <a:r>
              <a:rPr lang="en-US" sz="1800"/>
              <a:t>I am originally from Northern Kentucky but have lived in Louisville for 5 years now!</a:t>
            </a:r>
            <a:endParaRPr/>
          </a:p>
          <a:p>
            <a:pPr indent="-285750" lvl="0" marL="285750" rtl="0" algn="l">
              <a:lnSpc>
                <a:spcPct val="100000"/>
              </a:lnSpc>
              <a:spcBef>
                <a:spcPts val="933"/>
              </a:spcBef>
              <a:spcAft>
                <a:spcPts val="0"/>
              </a:spcAft>
              <a:buSzPct val="70000"/>
              <a:buFont typeface="Courier New"/>
              <a:buChar char="o"/>
            </a:pPr>
            <a:r>
              <a:rPr b="1" lang="en-US" sz="1800"/>
              <a:t>Schooling: </a:t>
            </a:r>
            <a:r>
              <a:rPr lang="en-US" sz="1800"/>
              <a:t>I have two bachelor’s degrees from UofL, one in Economics and another in Spanish with a minor in International Business. I just recently graduated with my master’s degree in Business Analytics last month, also from UofL! While I was in school for my master’s degree, I was elected President of my class.  </a:t>
            </a:r>
            <a:endParaRPr/>
          </a:p>
          <a:p>
            <a:pPr indent="-285750" lvl="0" marL="285750" rtl="0" algn="l">
              <a:lnSpc>
                <a:spcPct val="100000"/>
              </a:lnSpc>
              <a:spcBef>
                <a:spcPts val="933"/>
              </a:spcBef>
              <a:spcAft>
                <a:spcPts val="0"/>
              </a:spcAft>
              <a:buSzPct val="70000"/>
              <a:buFont typeface="Courier New"/>
              <a:buChar char="o"/>
            </a:pPr>
            <a:r>
              <a:rPr b="1" lang="en-US" sz="1800"/>
              <a:t>Work: </a:t>
            </a:r>
            <a:r>
              <a:rPr lang="en-US" sz="1800"/>
              <a:t>I have worked at LG&amp;E and KU for almost 3 years now.</a:t>
            </a:r>
            <a:endParaRPr/>
          </a:p>
          <a:p>
            <a:pPr indent="-285750" lvl="0" marL="285750" rtl="0" algn="l">
              <a:lnSpc>
                <a:spcPct val="100000"/>
              </a:lnSpc>
              <a:spcBef>
                <a:spcPts val="933"/>
              </a:spcBef>
              <a:spcAft>
                <a:spcPts val="0"/>
              </a:spcAft>
              <a:buSzPct val="70000"/>
              <a:buFont typeface="Courier New"/>
              <a:buChar char="o"/>
            </a:pPr>
            <a:r>
              <a:rPr b="1" lang="en-US" sz="1800"/>
              <a:t>Hobbies: </a:t>
            </a:r>
            <a:r>
              <a:rPr lang="en-US" sz="1800"/>
              <a:t>I love to cook and take care of my house plants!</a:t>
            </a:r>
            <a:endParaRPr/>
          </a:p>
          <a:p>
            <a:pPr indent="-211740" lvl="0" marL="285750" rtl="0" algn="l">
              <a:lnSpc>
                <a:spcPct val="100000"/>
              </a:lnSpc>
              <a:spcBef>
                <a:spcPts val="933"/>
              </a:spcBef>
              <a:spcAft>
                <a:spcPts val="0"/>
              </a:spcAft>
              <a:buSzPct val="70000"/>
              <a:buFont typeface="Noto Sans Symbols"/>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3"/>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What is a Data Scientist? </a:t>
            </a:r>
            <a:endParaRPr/>
          </a:p>
        </p:txBody>
      </p:sp>
      <p:grpSp>
        <p:nvGrpSpPr>
          <p:cNvPr id="150" name="Google Shape;150;p3"/>
          <p:cNvGrpSpPr/>
          <p:nvPr/>
        </p:nvGrpSpPr>
        <p:grpSpPr>
          <a:xfrm>
            <a:off x="918628" y="2681729"/>
            <a:ext cx="10345218" cy="2504190"/>
            <a:chOff x="4228" y="605279"/>
            <a:chExt cx="10345218" cy="2504190"/>
          </a:xfrm>
        </p:grpSpPr>
        <p:sp>
          <p:nvSpPr>
            <p:cNvPr id="151" name="Google Shape;151;p3"/>
            <p:cNvSpPr/>
            <p:nvPr/>
          </p:nvSpPr>
          <p:spPr>
            <a:xfrm>
              <a:off x="1007868" y="605279"/>
              <a:ext cx="1080843" cy="1080843"/>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4228" y="1793803"/>
              <a:ext cx="3088125" cy="46321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txBox="1"/>
            <p:nvPr/>
          </p:nvSpPr>
          <p:spPr>
            <a:xfrm>
              <a:off x="4228" y="1793803"/>
              <a:ext cx="3088125" cy="46321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154" name="Google Shape;154;p3"/>
            <p:cNvSpPr/>
            <p:nvPr/>
          </p:nvSpPr>
          <p:spPr>
            <a:xfrm>
              <a:off x="4228" y="2307105"/>
              <a:ext cx="3088125" cy="8023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txBox="1"/>
            <p:nvPr/>
          </p:nvSpPr>
          <p:spPr>
            <a:xfrm>
              <a:off x="4228" y="2307105"/>
              <a:ext cx="3088125" cy="80236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Uses various computer programming languages gather and edit data.</a:t>
              </a:r>
              <a:endParaRPr/>
            </a:p>
          </p:txBody>
        </p:sp>
        <p:sp>
          <p:nvSpPr>
            <p:cNvPr id="156" name="Google Shape;156;p3"/>
            <p:cNvSpPr/>
            <p:nvPr/>
          </p:nvSpPr>
          <p:spPr>
            <a:xfrm>
              <a:off x="4636415" y="605279"/>
              <a:ext cx="1080843" cy="1080843"/>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632219" y="1713082"/>
              <a:ext cx="3088125" cy="46321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txBox="1"/>
            <p:nvPr/>
          </p:nvSpPr>
          <p:spPr>
            <a:xfrm>
              <a:off x="3632219" y="1713082"/>
              <a:ext cx="3088125" cy="46321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Mathematician</a:t>
              </a:r>
              <a:endParaRPr/>
            </a:p>
          </p:txBody>
        </p:sp>
        <p:sp>
          <p:nvSpPr>
            <p:cNvPr id="159" name="Google Shape;159;p3"/>
            <p:cNvSpPr/>
            <p:nvPr/>
          </p:nvSpPr>
          <p:spPr>
            <a:xfrm>
              <a:off x="3632774" y="2307105"/>
              <a:ext cx="3088125" cy="8023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txBox="1"/>
            <p:nvPr/>
          </p:nvSpPr>
          <p:spPr>
            <a:xfrm>
              <a:off x="3632774" y="2307105"/>
              <a:ext cx="3088125" cy="80236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Uses math and statistics to solve a wide variety of problems.</a:t>
              </a:r>
              <a:endParaRPr/>
            </a:p>
          </p:txBody>
        </p:sp>
        <p:sp>
          <p:nvSpPr>
            <p:cNvPr id="161" name="Google Shape;161;p3"/>
            <p:cNvSpPr/>
            <p:nvPr/>
          </p:nvSpPr>
          <p:spPr>
            <a:xfrm>
              <a:off x="8264962" y="605279"/>
              <a:ext cx="1080843" cy="1080843"/>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7196008" y="1713082"/>
              <a:ext cx="3088125" cy="46321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txBox="1"/>
            <p:nvPr/>
          </p:nvSpPr>
          <p:spPr>
            <a:xfrm>
              <a:off x="7196008" y="1713082"/>
              <a:ext cx="3088125" cy="46321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Storyteller</a:t>
              </a:r>
              <a:endParaRPr/>
            </a:p>
          </p:txBody>
        </p:sp>
        <p:sp>
          <p:nvSpPr>
            <p:cNvPr id="164" name="Google Shape;164;p3"/>
            <p:cNvSpPr/>
            <p:nvPr/>
          </p:nvSpPr>
          <p:spPr>
            <a:xfrm>
              <a:off x="7261321" y="2307105"/>
              <a:ext cx="3088125" cy="8023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txBox="1"/>
            <p:nvPr/>
          </p:nvSpPr>
          <p:spPr>
            <a:xfrm>
              <a:off x="7261321" y="2307105"/>
              <a:ext cx="3088125" cy="80236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Makes the results easy to understand for others.</a:t>
              </a:r>
              <a:endParaRPr/>
            </a:p>
          </p:txBody>
        </p:sp>
      </p:grpSp>
      <p:sp>
        <p:nvSpPr>
          <p:cNvPr id="166" name="Google Shape;166;p3"/>
          <p:cNvSpPr txBox="1"/>
          <p:nvPr/>
        </p:nvSpPr>
        <p:spPr>
          <a:xfrm>
            <a:off x="681329" y="3702992"/>
            <a:ext cx="36296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lt1"/>
                </a:solidFill>
                <a:latin typeface="Arial"/>
                <a:ea typeface="Arial"/>
                <a:cs typeface="Arial"/>
                <a:sym typeface="Arial"/>
              </a:rPr>
              <a:t>Computer Programmer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4"/>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Arial"/>
              <a:buNone/>
            </a:pPr>
            <a:r>
              <a:rPr lang="en-US" sz="4000"/>
              <a:t>My Career Journey</a:t>
            </a:r>
            <a:endParaRPr/>
          </a:p>
        </p:txBody>
      </p:sp>
      <p:grpSp>
        <p:nvGrpSpPr>
          <p:cNvPr id="172" name="Google Shape;172;p4"/>
          <p:cNvGrpSpPr/>
          <p:nvPr/>
        </p:nvGrpSpPr>
        <p:grpSpPr>
          <a:xfrm>
            <a:off x="914400" y="2077991"/>
            <a:ext cx="10353675" cy="3711666"/>
            <a:chOff x="0" y="1541"/>
            <a:chExt cx="10353675" cy="3711666"/>
          </a:xfrm>
        </p:grpSpPr>
        <p:sp>
          <p:nvSpPr>
            <p:cNvPr id="173" name="Google Shape;173;p4"/>
            <p:cNvSpPr/>
            <p:nvPr/>
          </p:nvSpPr>
          <p:spPr>
            <a:xfrm>
              <a:off x="0" y="1541"/>
              <a:ext cx="10353675" cy="781403"/>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236374" y="177357"/>
              <a:ext cx="429771" cy="42977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902521" y="1541"/>
              <a:ext cx="9451153" cy="7814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txBox="1"/>
            <p:nvPr/>
          </p:nvSpPr>
          <p:spPr>
            <a:xfrm>
              <a:off x="902521" y="1541"/>
              <a:ext cx="9451153" cy="781403"/>
            </a:xfrm>
            <a:prstGeom prst="rect">
              <a:avLst/>
            </a:prstGeom>
            <a:noFill/>
            <a:ln>
              <a:noFill/>
            </a:ln>
          </p:spPr>
          <p:txBody>
            <a:bodyPr anchorCtr="0" anchor="ctr" bIns="82675" lIns="82675" spcFirstLastPara="1" rIns="82675" wrap="square" tIns="82675">
              <a:noAutofit/>
            </a:bodyPr>
            <a:lstStyle/>
            <a:p>
              <a:pPr indent="0" lvl="0" marL="0" marR="0" rtl="0" algn="l">
                <a:lnSpc>
                  <a:spcPct val="10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I started having an interest in analytics when I was working an internship in Human Resources.</a:t>
              </a:r>
              <a:endParaRPr/>
            </a:p>
          </p:txBody>
        </p:sp>
        <p:sp>
          <p:nvSpPr>
            <p:cNvPr id="177" name="Google Shape;177;p4"/>
            <p:cNvSpPr/>
            <p:nvPr/>
          </p:nvSpPr>
          <p:spPr>
            <a:xfrm>
              <a:off x="0" y="978296"/>
              <a:ext cx="10353675" cy="781403"/>
            </a:xfrm>
            <a:prstGeom prst="roundRect">
              <a:avLst>
                <a:gd fmla="val 10000" name="adj"/>
              </a:avLst>
            </a:prstGeom>
            <a:solidFill>
              <a:srgbClr val="75B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236374" y="1154111"/>
              <a:ext cx="429771" cy="42977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902521" y="978296"/>
              <a:ext cx="9451153" cy="7814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txBox="1"/>
            <p:nvPr/>
          </p:nvSpPr>
          <p:spPr>
            <a:xfrm>
              <a:off x="902521" y="978296"/>
              <a:ext cx="9451153" cy="781403"/>
            </a:xfrm>
            <a:prstGeom prst="rect">
              <a:avLst/>
            </a:prstGeom>
            <a:noFill/>
            <a:ln>
              <a:noFill/>
            </a:ln>
          </p:spPr>
          <p:txBody>
            <a:bodyPr anchorCtr="0" anchor="ctr" bIns="82675" lIns="82675" spcFirstLastPara="1" rIns="82675" wrap="square" tIns="82675">
              <a:noAutofit/>
            </a:bodyPr>
            <a:lstStyle/>
            <a:p>
              <a:pPr indent="0" lvl="0" marL="0" marR="0" rtl="0" algn="l">
                <a:lnSpc>
                  <a:spcPct val="10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Typically when people think of HR, they think of job interviews. But what I did was completely different, and I loved it. </a:t>
              </a:r>
              <a:endParaRPr/>
            </a:p>
          </p:txBody>
        </p:sp>
        <p:sp>
          <p:nvSpPr>
            <p:cNvPr id="181" name="Google Shape;181;p4"/>
            <p:cNvSpPr/>
            <p:nvPr/>
          </p:nvSpPr>
          <p:spPr>
            <a:xfrm>
              <a:off x="0" y="1955050"/>
              <a:ext cx="10353675" cy="781403"/>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236374" y="2130866"/>
              <a:ext cx="429771" cy="429771"/>
            </a:xfrm>
            <a:prstGeom prst="rect">
              <a:avLst/>
            </a:prstGeom>
            <a:blipFill rotWithShape="1">
              <a:blip r:embed="rId6">
                <a:alphaModFix/>
              </a:blip>
              <a:stretch>
                <a:fillRect b="0" l="0" r="0" t="0"/>
              </a:stretch>
            </a:blipFill>
            <a:ln cap="rnd" cmpd="sng" w="15875">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902521" y="1955050"/>
              <a:ext cx="9451153" cy="7814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txBox="1"/>
            <p:nvPr/>
          </p:nvSpPr>
          <p:spPr>
            <a:xfrm>
              <a:off x="902521" y="1955050"/>
              <a:ext cx="9451153" cy="781403"/>
            </a:xfrm>
            <a:prstGeom prst="rect">
              <a:avLst/>
            </a:prstGeom>
            <a:noFill/>
            <a:ln>
              <a:noFill/>
            </a:ln>
          </p:spPr>
          <p:txBody>
            <a:bodyPr anchorCtr="0" anchor="ctr" bIns="82675" lIns="82675" spcFirstLastPara="1" rIns="82675" wrap="square" tIns="82675">
              <a:noAutofit/>
            </a:bodyPr>
            <a:lstStyle/>
            <a:p>
              <a:pPr indent="0" lvl="0" marL="0" marR="0" rtl="0" algn="l">
                <a:lnSpc>
                  <a:spcPct val="10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I studied questions like: Why are people leaving the company? Do we do enough to recruit females and minorities to work for us? How much money should this person be paid?</a:t>
              </a:r>
              <a:endParaRPr/>
            </a:p>
          </p:txBody>
        </p:sp>
        <p:sp>
          <p:nvSpPr>
            <p:cNvPr id="185" name="Google Shape;185;p4"/>
            <p:cNvSpPr/>
            <p:nvPr/>
          </p:nvSpPr>
          <p:spPr>
            <a:xfrm>
              <a:off x="0" y="2931804"/>
              <a:ext cx="10353675" cy="781403"/>
            </a:xfrm>
            <a:prstGeom prst="roundRect">
              <a:avLst>
                <a:gd fmla="val 1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236374" y="3107620"/>
              <a:ext cx="429771" cy="429771"/>
            </a:xfrm>
            <a:prstGeom prst="rect">
              <a:avLst/>
            </a:prstGeom>
            <a:blipFill rotWithShape="1">
              <a:blip r:embed="rId7">
                <a:alphaModFix/>
              </a:blip>
              <a:stretch>
                <a:fillRect b="0" l="0" r="0" t="0"/>
              </a:stretch>
            </a:blipFill>
            <a:ln cap="rnd" cmpd="sng" w="15875">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902521" y="2931804"/>
              <a:ext cx="9451153" cy="7814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txBox="1"/>
            <p:nvPr/>
          </p:nvSpPr>
          <p:spPr>
            <a:xfrm>
              <a:off x="902521" y="2931804"/>
              <a:ext cx="9451153" cy="781403"/>
            </a:xfrm>
            <a:prstGeom prst="rect">
              <a:avLst/>
            </a:prstGeom>
            <a:noFill/>
            <a:ln>
              <a:noFill/>
            </a:ln>
          </p:spPr>
          <p:txBody>
            <a:bodyPr anchorCtr="0" anchor="ctr" bIns="82675" lIns="82675" spcFirstLastPara="1" rIns="82675" wrap="square" tIns="82675">
              <a:noAutofit/>
            </a:bodyPr>
            <a:lstStyle/>
            <a:p>
              <a:pPr indent="0" lvl="0" marL="0" marR="0" rtl="0" algn="l">
                <a:lnSpc>
                  <a:spcPct val="10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I discovered that I wanted a career in data science, but had no computer programming experience. So, I went back to school to learn the skills I was missing!</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Being a woman in Data Science</a:t>
            </a:r>
            <a:endParaRPr/>
          </a:p>
        </p:txBody>
      </p:sp>
      <p:sp>
        <p:nvSpPr>
          <p:cNvPr id="194" name="Google Shape;194;p5"/>
          <p:cNvSpPr txBox="1"/>
          <p:nvPr>
            <p:ph idx="1" type="body"/>
          </p:nvPr>
        </p:nvSpPr>
        <p:spPr>
          <a:xfrm>
            <a:off x="1767067" y="3913403"/>
            <a:ext cx="3300984" cy="36556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p>
            <a:pPr indent="0" lvl="0" marL="0" rtl="0" algn="r">
              <a:lnSpc>
                <a:spcPct val="110000"/>
              </a:lnSpc>
              <a:spcBef>
                <a:spcPts val="0"/>
              </a:spcBef>
              <a:spcAft>
                <a:spcPts val="0"/>
              </a:spcAft>
              <a:buSzPts val="1680"/>
              <a:buNone/>
            </a:pPr>
            <a:r>
              <a:rPr b="1" lang="en-US" sz="2400"/>
              <a:t>I feel empowered</a:t>
            </a:r>
            <a:r>
              <a:rPr b="1" lang="en-US"/>
              <a:t>.</a:t>
            </a:r>
            <a:endParaRPr/>
          </a:p>
        </p:txBody>
      </p:sp>
      <p:pic>
        <p:nvPicPr>
          <p:cNvPr descr="Graphical user interface&#10;&#10;Description automatically generated" id="195" name="Google Shape;195;p5"/>
          <p:cNvPicPr preferRelativeResize="0"/>
          <p:nvPr>
            <p:ph idx="2" type="pic"/>
          </p:nvPr>
        </p:nvPicPr>
        <p:blipFill rotWithShape="1">
          <a:blip r:embed="rId3">
            <a:alphaModFix/>
          </a:blip>
          <a:srcRect b="2135" l="-6" r="5" t="29901"/>
          <a:stretch/>
        </p:blipFill>
        <p:spPr>
          <a:xfrm>
            <a:off x="989831" y="1754188"/>
            <a:ext cx="4456112" cy="1936750"/>
          </a:xfrm>
          <a:prstGeom prst="roundRect">
            <a:avLst>
              <a:gd fmla="val 1858" name="adj"/>
            </a:avLst>
          </a:prstGeom>
          <a:noFill/>
          <a:ln>
            <a:noFill/>
          </a:ln>
          <a:effectLst>
            <a:outerShdw blurRad="38100" dir="4440000" dist="25400">
              <a:srgbClr val="000000">
                <a:alpha val="35686"/>
              </a:srgbClr>
            </a:outerShdw>
          </a:effectLst>
        </p:spPr>
      </p:pic>
      <p:sp>
        <p:nvSpPr>
          <p:cNvPr id="196" name="Google Shape;196;p5"/>
          <p:cNvSpPr txBox="1"/>
          <p:nvPr>
            <p:ph idx="3" type="body"/>
          </p:nvPr>
        </p:nvSpPr>
        <p:spPr>
          <a:xfrm>
            <a:off x="1586204" y="4387635"/>
            <a:ext cx="4179563" cy="227832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just">
              <a:lnSpc>
                <a:spcPct val="110000"/>
              </a:lnSpc>
              <a:spcBef>
                <a:spcPts val="0"/>
              </a:spcBef>
              <a:spcAft>
                <a:spcPts val="0"/>
              </a:spcAft>
              <a:buSzPts val="980"/>
              <a:buNone/>
            </a:pPr>
            <a:r>
              <a:rPr lang="en-US"/>
              <a:t>I am always one of the only women on my team, which is both challenging and fun. But I have learned that although some people might try to make you feel like you don’t belong, there are a few good men who will push and encourage you every step of the way! Being the only woman allows me to stand out and bring different perspectives to the table.</a:t>
            </a:r>
            <a:endParaRPr/>
          </a:p>
        </p:txBody>
      </p:sp>
      <p:sp>
        <p:nvSpPr>
          <p:cNvPr id="197" name="Google Shape;197;p5"/>
          <p:cNvSpPr txBox="1"/>
          <p:nvPr>
            <p:ph idx="4" type="body"/>
          </p:nvPr>
        </p:nvSpPr>
        <p:spPr>
          <a:xfrm>
            <a:off x="7252714" y="3944088"/>
            <a:ext cx="3300984" cy="30537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p>
            <a:pPr indent="0" lvl="0" marL="0" rtl="0" algn="l">
              <a:lnSpc>
                <a:spcPct val="110000"/>
              </a:lnSpc>
              <a:spcBef>
                <a:spcPts val="0"/>
              </a:spcBef>
              <a:spcAft>
                <a:spcPts val="0"/>
              </a:spcAft>
              <a:buSzPts val="1680"/>
              <a:buNone/>
            </a:pPr>
            <a:r>
              <a:rPr b="1" lang="en-US" sz="2400"/>
              <a:t>I found my voice.</a:t>
            </a:r>
            <a:endParaRPr/>
          </a:p>
        </p:txBody>
      </p:sp>
      <p:sp>
        <p:nvSpPr>
          <p:cNvPr id="198" name="Google Shape;198;p5"/>
          <p:cNvSpPr txBox="1"/>
          <p:nvPr>
            <p:ph idx="6" type="body"/>
          </p:nvPr>
        </p:nvSpPr>
        <p:spPr>
          <a:xfrm>
            <a:off x="6706901" y="4387635"/>
            <a:ext cx="3751547" cy="200340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just">
              <a:lnSpc>
                <a:spcPct val="110000"/>
              </a:lnSpc>
              <a:spcBef>
                <a:spcPts val="0"/>
              </a:spcBef>
              <a:spcAft>
                <a:spcPts val="0"/>
              </a:spcAft>
              <a:buSzPts val="980"/>
              <a:buNone/>
            </a:pPr>
            <a:r>
              <a:rPr lang="en-US"/>
              <a:t>My boss and teammates trust me to solve problems that impact the decisions our company makes. This career has given me the confidence and skillset needed to drive change in my company. I am constantly learning new technologies and programming languages that I can use to further develop my career.</a:t>
            </a:r>
            <a:endParaRPr/>
          </a:p>
        </p:txBody>
      </p:sp>
      <p:sp>
        <p:nvSpPr>
          <p:cNvPr id="199" name="Google Shape;199;p5"/>
          <p:cNvSpPr/>
          <p:nvPr/>
        </p:nvSpPr>
        <p:spPr>
          <a:xfrm>
            <a:off x="4341750" y="1762425"/>
            <a:ext cx="5719800" cy="1920300"/>
          </a:xfrm>
          <a:prstGeom prst="rect">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5"/>
          <p:cNvSpPr/>
          <p:nvPr/>
        </p:nvSpPr>
        <p:spPr>
          <a:xfrm>
            <a:off x="839755" y="1754188"/>
            <a:ext cx="1492898" cy="1936750"/>
          </a:xfrm>
          <a:prstGeom prst="rect">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5"/>
          <p:cNvSpPr/>
          <p:nvPr/>
        </p:nvSpPr>
        <p:spPr>
          <a:xfrm>
            <a:off x="10061510" y="1754188"/>
            <a:ext cx="1492898" cy="1936750"/>
          </a:xfrm>
          <a:prstGeom prst="rect">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group of people posing for the camera&#10;&#10;Description automatically generated" id="202" name="Google Shape;202;p5"/>
          <p:cNvPicPr preferRelativeResize="0"/>
          <p:nvPr/>
        </p:nvPicPr>
        <p:blipFill rotWithShape="1">
          <a:blip r:embed="rId4">
            <a:alphaModFix/>
          </a:blip>
          <a:srcRect b="8657" l="729" r="-729" t="22274"/>
          <a:stretch/>
        </p:blipFill>
        <p:spPr>
          <a:xfrm>
            <a:off x="7340174" y="1783577"/>
            <a:ext cx="2721333" cy="1956985"/>
          </a:xfrm>
          <a:prstGeom prst="rect">
            <a:avLst/>
          </a:prstGeom>
          <a:noFill/>
          <a:ln>
            <a:noFill/>
          </a:ln>
        </p:spPr>
      </p:pic>
      <p:cxnSp>
        <p:nvCxnSpPr>
          <p:cNvPr id="203" name="Google Shape;203;p5"/>
          <p:cNvCxnSpPr/>
          <p:nvPr/>
        </p:nvCxnSpPr>
        <p:spPr>
          <a:xfrm>
            <a:off x="6107121" y="3943719"/>
            <a:ext cx="0" cy="2555960"/>
          </a:xfrm>
          <a:prstGeom prst="straightConnector1">
            <a:avLst/>
          </a:prstGeom>
          <a:noFill/>
          <a:ln cap="rnd" cmpd="sng" w="9525">
            <a:solidFill>
              <a:srgbClr val="318DB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6"/>
          <p:cNvSpPr txBox="1"/>
          <p:nvPr>
            <p:ph type="title"/>
          </p:nvPr>
        </p:nvSpPr>
        <p:spPr>
          <a:xfrm>
            <a:off x="242666" y="365193"/>
            <a:ext cx="3382832" cy="146790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200"/>
              <a:buFont typeface="Arial"/>
              <a:buNone/>
            </a:pPr>
            <a:r>
              <a:rPr b="1" i="1" lang="en-US" sz="4200"/>
              <a:t>What do I DO all day?</a:t>
            </a:r>
            <a:endParaRPr/>
          </a:p>
        </p:txBody>
      </p:sp>
      <p:sp>
        <p:nvSpPr>
          <p:cNvPr id="210" name="Google Shape;210;p6"/>
          <p:cNvSpPr/>
          <p:nvPr/>
        </p:nvSpPr>
        <p:spPr>
          <a:xfrm>
            <a:off x="4655671" y="0"/>
            <a:ext cx="753632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Text&#10;&#10;Description automatically generated" id="211" name="Google Shape;211;p6"/>
          <p:cNvPicPr preferRelativeResize="0"/>
          <p:nvPr>
            <p:ph idx="1" type="body"/>
          </p:nvPr>
        </p:nvPicPr>
        <p:blipFill rotWithShape="1">
          <a:blip r:embed="rId4">
            <a:alphaModFix/>
          </a:blip>
          <a:srcRect b="0" l="0" r="0" t="0"/>
          <a:stretch/>
        </p:blipFill>
        <p:spPr>
          <a:xfrm>
            <a:off x="5324315" y="1833100"/>
            <a:ext cx="6197668" cy="3191799"/>
          </a:xfrm>
          <a:prstGeom prst="rect">
            <a:avLst/>
          </a:prstGeom>
          <a:noFill/>
          <a:ln>
            <a:noFill/>
          </a:ln>
          <a:effectLst>
            <a:outerShdw blurRad="25400">
              <a:srgbClr val="000000">
                <a:alpha val="45882"/>
              </a:srgbClr>
            </a:outerShdw>
          </a:effectLst>
        </p:spPr>
      </p:pic>
      <p:sp>
        <p:nvSpPr>
          <p:cNvPr id="212" name="Google Shape;212;p6"/>
          <p:cNvSpPr txBox="1"/>
          <p:nvPr>
            <p:ph idx="2" type="body"/>
          </p:nvPr>
        </p:nvSpPr>
        <p:spPr>
          <a:xfrm>
            <a:off x="474391" y="2198293"/>
            <a:ext cx="3706889" cy="395485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10000"/>
          </a:bodyPr>
          <a:lstStyle/>
          <a:p>
            <a:pPr indent="-285750" lvl="0" marL="285750" rtl="0" algn="l">
              <a:lnSpc>
                <a:spcPct val="110000"/>
              </a:lnSpc>
              <a:spcBef>
                <a:spcPts val="0"/>
              </a:spcBef>
              <a:spcAft>
                <a:spcPts val="0"/>
              </a:spcAft>
              <a:buSzPts val="1120"/>
              <a:buFont typeface="Courier New"/>
              <a:buChar char="o"/>
            </a:pPr>
            <a:r>
              <a:rPr lang="en-US"/>
              <a:t>I use math and statistics to make data easy and fun for others to understand!</a:t>
            </a:r>
            <a:endParaRPr/>
          </a:p>
          <a:p>
            <a:pPr indent="-285750" lvl="0" marL="285750" rtl="0" algn="l">
              <a:lnSpc>
                <a:spcPct val="110000"/>
              </a:lnSpc>
              <a:spcBef>
                <a:spcPts val="920"/>
              </a:spcBef>
              <a:spcAft>
                <a:spcPts val="0"/>
              </a:spcAft>
              <a:buSzPts val="1120"/>
              <a:buFont typeface="Courier New"/>
              <a:buChar char="o"/>
            </a:pPr>
            <a:r>
              <a:rPr lang="en-US"/>
              <a:t>This picture is called a Word Cloud. I made it using the lyrics to “Savage Love” by Jason Derulo.</a:t>
            </a:r>
            <a:endParaRPr/>
          </a:p>
          <a:p>
            <a:pPr indent="-285750" lvl="0" marL="285750" rtl="0" algn="l">
              <a:lnSpc>
                <a:spcPct val="110000"/>
              </a:lnSpc>
              <a:spcBef>
                <a:spcPts val="920"/>
              </a:spcBef>
              <a:spcAft>
                <a:spcPts val="0"/>
              </a:spcAft>
              <a:buSzPts val="1120"/>
              <a:buFont typeface="Courier New"/>
              <a:buChar char="o"/>
            </a:pPr>
            <a:r>
              <a:rPr lang="en-US"/>
              <a:t>The more times a word is mentioned in the song, the bigger it gets in the picture. </a:t>
            </a:r>
            <a:endParaRPr/>
          </a:p>
          <a:p>
            <a:pPr indent="-285750" lvl="0" marL="285750" rtl="0" algn="l">
              <a:lnSpc>
                <a:spcPct val="110000"/>
              </a:lnSpc>
              <a:spcBef>
                <a:spcPts val="920"/>
              </a:spcBef>
              <a:spcAft>
                <a:spcPts val="0"/>
              </a:spcAft>
              <a:buSzPts val="1120"/>
              <a:buFont typeface="Courier New"/>
              <a:buChar char="o"/>
            </a:pPr>
            <a:r>
              <a:rPr lang="en-US"/>
              <a:t>Of course the title is big because it is mentioned over and over again. But what other words do you notice? Do these words help tell the viewer what the song is about?</a:t>
            </a:r>
            <a:endParaRPr/>
          </a:p>
        </p:txBody>
      </p:sp>
      <p:pic>
        <p:nvPicPr>
          <p:cNvPr descr="A person posing for the camera&#10;&#10;Description automatically generated" id="213" name="Google Shape;213;p6"/>
          <p:cNvPicPr preferRelativeResize="0"/>
          <p:nvPr/>
        </p:nvPicPr>
        <p:blipFill rotWithShape="1">
          <a:blip r:embed="rId5">
            <a:alphaModFix/>
          </a:blip>
          <a:srcRect b="0" l="0" r="0" t="0"/>
          <a:stretch/>
        </p:blipFill>
        <p:spPr>
          <a:xfrm>
            <a:off x="9590302" y="5024899"/>
            <a:ext cx="2600325" cy="1752600"/>
          </a:xfrm>
          <a:prstGeom prst="rect">
            <a:avLst/>
          </a:prstGeom>
          <a:noFill/>
          <a:ln>
            <a:noFill/>
          </a:ln>
        </p:spPr>
      </p:pic>
      <p:sp>
        <p:nvSpPr>
          <p:cNvPr id="214" name="Google Shape;214;p6"/>
          <p:cNvSpPr txBox="1"/>
          <p:nvPr/>
        </p:nvSpPr>
        <p:spPr>
          <a:xfrm>
            <a:off x="8621389" y="5624200"/>
            <a:ext cx="177281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C6294"/>
                </a:solidFill>
                <a:latin typeface="Arial"/>
                <a:ea typeface="Arial"/>
                <a:cs typeface="Arial"/>
                <a:sym typeface="Arial"/>
              </a:rPr>
              <a:t>Jason approved!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7"/>
          <p:cNvSpPr txBox="1"/>
          <p:nvPr>
            <p:ph type="title"/>
          </p:nvPr>
        </p:nvSpPr>
        <p:spPr>
          <a:xfrm>
            <a:off x="242666" y="365193"/>
            <a:ext cx="3382832" cy="146790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200"/>
              <a:buFont typeface="Arial"/>
              <a:buNone/>
            </a:pPr>
            <a:r>
              <a:rPr b="1" i="1" lang="en-US" sz="4200"/>
              <a:t>What do I DO all day?</a:t>
            </a:r>
            <a:endParaRPr/>
          </a:p>
        </p:txBody>
      </p:sp>
      <p:sp>
        <p:nvSpPr>
          <p:cNvPr id="221" name="Google Shape;221;p7"/>
          <p:cNvSpPr/>
          <p:nvPr/>
        </p:nvSpPr>
        <p:spPr>
          <a:xfrm>
            <a:off x="4655671" y="0"/>
            <a:ext cx="753632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7"/>
          <p:cNvSpPr txBox="1"/>
          <p:nvPr>
            <p:ph idx="2" type="body"/>
          </p:nvPr>
        </p:nvSpPr>
        <p:spPr>
          <a:xfrm>
            <a:off x="474391" y="2198293"/>
            <a:ext cx="3706889" cy="395485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85750" lvl="0" marL="285750" rtl="0" algn="l">
              <a:lnSpc>
                <a:spcPct val="110000"/>
              </a:lnSpc>
              <a:spcBef>
                <a:spcPts val="0"/>
              </a:spcBef>
              <a:spcAft>
                <a:spcPts val="0"/>
              </a:spcAft>
              <a:buSzPts val="1120"/>
              <a:buFont typeface="Courier New"/>
              <a:buChar char="o"/>
            </a:pPr>
            <a:r>
              <a:rPr lang="en-US"/>
              <a:t>I identify trends in the data and try to figure out what caused them.</a:t>
            </a:r>
            <a:endParaRPr/>
          </a:p>
          <a:p>
            <a:pPr indent="-285750" lvl="0" marL="285750" rtl="0" algn="l">
              <a:lnSpc>
                <a:spcPct val="110000"/>
              </a:lnSpc>
              <a:spcBef>
                <a:spcPts val="920"/>
              </a:spcBef>
              <a:spcAft>
                <a:spcPts val="0"/>
              </a:spcAft>
              <a:buSzPts val="1120"/>
              <a:buFont typeface="Courier New"/>
              <a:buChar char="o"/>
            </a:pPr>
            <a:r>
              <a:rPr lang="en-US"/>
              <a:t>This is an example of a dashboard. It shows car accident patterns in Austin, Texas last year. </a:t>
            </a:r>
            <a:endParaRPr/>
          </a:p>
          <a:p>
            <a:pPr indent="-285750" lvl="0" marL="285750" rtl="0" algn="l">
              <a:lnSpc>
                <a:spcPct val="110000"/>
              </a:lnSpc>
              <a:spcBef>
                <a:spcPts val="920"/>
              </a:spcBef>
              <a:spcAft>
                <a:spcPts val="0"/>
              </a:spcAft>
              <a:buSzPts val="1120"/>
              <a:buFont typeface="Courier New"/>
              <a:buChar char="o"/>
            </a:pPr>
            <a:r>
              <a:rPr lang="en-US"/>
              <a:t>Dashboards are becoming increasingly popular because they are interactive and can provide a lot of customization. You may have seen something similar on Spotify at the end of last year!</a:t>
            </a:r>
            <a:endParaRPr/>
          </a:p>
        </p:txBody>
      </p:sp>
      <p:pic>
        <p:nvPicPr>
          <p:cNvPr descr="Graphical user interface, application, website&#10;&#10;Description automatically generated" id="223" name="Google Shape;223;p7"/>
          <p:cNvPicPr preferRelativeResize="0"/>
          <p:nvPr>
            <p:ph idx="1" type="body"/>
          </p:nvPr>
        </p:nvPicPr>
        <p:blipFill rotWithShape="1">
          <a:blip r:embed="rId4">
            <a:alphaModFix/>
          </a:blip>
          <a:srcRect b="0" l="0" r="0" t="0"/>
          <a:stretch/>
        </p:blipFill>
        <p:spPr>
          <a:xfrm>
            <a:off x="6367845" y="453404"/>
            <a:ext cx="4462079" cy="5772771"/>
          </a:xfrm>
          <a:prstGeom prst="rect">
            <a:avLst/>
          </a:prstGeom>
          <a:noFill/>
          <a:ln cap="flat" cmpd="sng" w="76200">
            <a:solidFill>
              <a:srgbClr val="0C0C0C">
                <a:alpha val="0"/>
              </a:srgbClr>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8"/>
          <p:cNvSpPr/>
          <p:nvPr/>
        </p:nvSpPr>
        <p:spPr>
          <a:xfrm>
            <a:off x="0" y="0"/>
            <a:ext cx="12192000"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9" name="Google Shape;229;p8"/>
          <p:cNvSpPr/>
          <p:nvPr/>
        </p:nvSpPr>
        <p:spPr>
          <a:xfrm flipH="1">
            <a:off x="3805514" y="-2"/>
            <a:ext cx="8386486" cy="6858002"/>
          </a:xfrm>
          <a:custGeom>
            <a:rect b="b" l="l" r="r" t="t"/>
            <a:pathLst>
              <a:path extrusionOk="0" h="6858002" w="6088489">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1">
            <a:blip r:embed="rId3">
              <a:alphaModFix/>
            </a:blip>
            <a:stretch>
              <a:fillRect b="0" l="0" r="0" t="0"/>
            </a:stretch>
          </a:blip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0" name="Google Shape;230;p8"/>
          <p:cNvSpPr txBox="1"/>
          <p:nvPr>
            <p:ph type="title"/>
          </p:nvPr>
        </p:nvSpPr>
        <p:spPr>
          <a:xfrm>
            <a:off x="4606670" y="356345"/>
            <a:ext cx="6197686" cy="13716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2"/>
              </a:buClr>
              <a:buSzPts val="4600"/>
              <a:buFont typeface="Arial"/>
              <a:buNone/>
            </a:pPr>
            <a:r>
              <a:rPr lang="en-US"/>
              <a:t>Common Questions</a:t>
            </a:r>
            <a:endParaRPr/>
          </a:p>
        </p:txBody>
      </p:sp>
      <p:pic>
        <p:nvPicPr>
          <p:cNvPr descr="Badge Question Mark" id="231" name="Google Shape;231;p8"/>
          <p:cNvPicPr preferRelativeResize="0"/>
          <p:nvPr/>
        </p:nvPicPr>
        <p:blipFill rotWithShape="1">
          <a:blip r:embed="rId4">
            <a:alphaModFix/>
          </a:blip>
          <a:srcRect b="0" l="0" r="0" t="0"/>
          <a:stretch/>
        </p:blipFill>
        <p:spPr>
          <a:xfrm>
            <a:off x="644332" y="2170143"/>
            <a:ext cx="2517715" cy="2517715"/>
          </a:xfrm>
          <a:prstGeom prst="rect">
            <a:avLst/>
          </a:prstGeom>
          <a:noFill/>
          <a:ln>
            <a:noFill/>
          </a:ln>
        </p:spPr>
      </p:pic>
      <p:sp>
        <p:nvSpPr>
          <p:cNvPr id="232" name="Google Shape;232;p8"/>
          <p:cNvSpPr txBox="1"/>
          <p:nvPr>
            <p:ph idx="1" type="body"/>
          </p:nvPr>
        </p:nvSpPr>
        <p:spPr>
          <a:xfrm>
            <a:off x="4419538" y="1636618"/>
            <a:ext cx="7128130" cy="42688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77500" lnSpcReduction="20000"/>
          </a:bodyPr>
          <a:lstStyle/>
          <a:p>
            <a:pPr indent="-306022" lvl="0" marL="342900" rtl="0" algn="l">
              <a:lnSpc>
                <a:spcPct val="110000"/>
              </a:lnSpc>
              <a:spcBef>
                <a:spcPts val="0"/>
              </a:spcBef>
              <a:spcAft>
                <a:spcPts val="0"/>
              </a:spcAft>
              <a:buSzPct val="70000"/>
              <a:buFont typeface="Courier New"/>
              <a:buChar char="o"/>
            </a:pPr>
            <a:r>
              <a:rPr b="1" lang="en-US"/>
              <a:t>How much money does a Data Scientist make? </a:t>
            </a:r>
            <a:r>
              <a:rPr lang="en-US"/>
              <a:t>On average, data scientist make around $113,000 annually. This changes by location, specialty, and years of experience.</a:t>
            </a:r>
            <a:endParaRPr/>
          </a:p>
          <a:p>
            <a:pPr indent="-306022" lvl="0" marL="342900" rtl="0" algn="l">
              <a:lnSpc>
                <a:spcPct val="110000"/>
              </a:lnSpc>
              <a:spcBef>
                <a:spcPts val="956"/>
              </a:spcBef>
              <a:spcAft>
                <a:spcPts val="0"/>
              </a:spcAft>
              <a:buSzPct val="70000"/>
              <a:buFont typeface="Courier New"/>
              <a:buChar char="o"/>
            </a:pPr>
            <a:r>
              <a:rPr b="1" lang="en-US"/>
              <a:t>What education do I need? </a:t>
            </a:r>
            <a:r>
              <a:rPr lang="en-US"/>
              <a:t>91% of Data Scientists have a Master’s degree or PhD. Data Scientists are lifelong learners and often obtain many tech certifications and learn new programming languages and technologies during their career (hello, Artificial Intelligence!).</a:t>
            </a:r>
            <a:endParaRPr/>
          </a:p>
          <a:p>
            <a:pPr indent="-306022" lvl="0" marL="342900" rtl="0" algn="l">
              <a:lnSpc>
                <a:spcPct val="110000"/>
              </a:lnSpc>
              <a:spcBef>
                <a:spcPts val="956"/>
              </a:spcBef>
              <a:spcAft>
                <a:spcPts val="0"/>
              </a:spcAft>
              <a:buSzPct val="70000"/>
              <a:buFont typeface="Courier New"/>
              <a:buChar char="o"/>
            </a:pPr>
            <a:r>
              <a:rPr b="1" lang="en-US"/>
              <a:t>What should I study? </a:t>
            </a:r>
            <a:r>
              <a:rPr lang="en-US"/>
              <a:t>Data Scientists can come from a diverse set of fields, but the most common are Computer Science, Engineering, Math, Economics, and Statistics. </a:t>
            </a:r>
            <a:endParaRPr/>
          </a:p>
          <a:p>
            <a:pPr indent="-306022" lvl="0" marL="342900" rtl="0" algn="l">
              <a:lnSpc>
                <a:spcPct val="110000"/>
              </a:lnSpc>
              <a:spcBef>
                <a:spcPts val="956"/>
              </a:spcBef>
              <a:spcAft>
                <a:spcPts val="0"/>
              </a:spcAft>
              <a:buSzPct val="70000"/>
              <a:buFont typeface="Courier New"/>
              <a:buChar char="o"/>
            </a:pPr>
            <a:r>
              <a:rPr b="1" lang="en-US"/>
              <a:t>What percent of Data Scientists are women? </a:t>
            </a:r>
            <a:r>
              <a:rPr lang="en-US"/>
              <a:t>Sadly, only 18% of Data Scientists are women, and 11% of Data Science teams have ZERO women at all! Which is why we need </a:t>
            </a:r>
            <a:r>
              <a:rPr b="1" lang="en-US"/>
              <a:t>YOU </a:t>
            </a:r>
            <a:r>
              <a:rPr lang="en-US"/>
              <a:t>to change that!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2020-09-29T02:49:15Z</dcterms:created>
  <dc:creator>18594099715</dc:creator>
</cp:coreProperties>
</file>